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9" r:id="rId3"/>
    <p:sldId id="267" r:id="rId4"/>
    <p:sldId id="268" r:id="rId5"/>
    <p:sldId id="269" r:id="rId6"/>
    <p:sldId id="270" r:id="rId7"/>
    <p:sldId id="272" r:id="rId8"/>
    <p:sldId id="271" r:id="rId9"/>
    <p:sldId id="276" r:id="rId10"/>
    <p:sldId id="278" r:id="rId11"/>
    <p:sldId id="277" r:id="rId12"/>
    <p:sldId id="275" r:id="rId13"/>
    <p:sldId id="274" r:id="rId14"/>
    <p:sldId id="265" r:id="rId15"/>
    <p:sldId id="260" r:id="rId16"/>
    <p:sldId id="261" r:id="rId17"/>
    <p:sldId id="262" r:id="rId18"/>
    <p:sldId id="263" r:id="rId19"/>
    <p:sldId id="26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edium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48ddf1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48ddf1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84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863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48ddf1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48ddf1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578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984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8ddf1c3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8ddf1c3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48ddf1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48ddf1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48ddf1c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48ddf1c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b7c5330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b7c5330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b7c53303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b7c53303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48ddf1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48ddf1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2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3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99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75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09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82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74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ru-ru/dotnet/csharp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Visual_programming_languag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npy.org/" TargetMode="External"/><Relationship Id="rId5" Type="http://schemas.openxmlformats.org/officeDocument/2006/relationships/hyperlink" Target="https://tyranobuilder.com/" TargetMode="External"/><Relationship Id="rId4" Type="http://schemas.openxmlformats.org/officeDocument/2006/relationships/hyperlink" Target="https://home.episodeinteractive.com/" TargetMode="External"/><Relationship Id="rId9" Type="http://schemas.openxmlformats.org/officeDocument/2006/relationships/hyperlink" Target="https://unity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241" y="3944130"/>
            <a:ext cx="860137" cy="11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62624" y="1669902"/>
            <a:ext cx="8250000" cy="81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Бэкенд конструктора визуальных новелл</a:t>
            </a:r>
            <a:endParaRPr lang="en-US" sz="28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Back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-end of th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e visual novel constructor</a:t>
            </a:r>
          </a:p>
        </p:txBody>
      </p:sp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3E1BD337-240D-6220-8EB6-F69B90F06CC6}"/>
              </a:ext>
            </a:extLst>
          </p:cNvPr>
          <p:cNvSpPr txBox="1"/>
          <p:nvPr/>
        </p:nvSpPr>
        <p:spPr>
          <a:xfrm>
            <a:off x="6157022" y="3378414"/>
            <a:ext cx="2951630" cy="162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Исполнитель: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Фёдоров Даниил Юрьевич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"/>
                <a:ea typeface="Roboto"/>
                <a:cs typeface="Roboto"/>
                <a:sym typeface="Roboto"/>
              </a:rPr>
              <a:t>Студент группы БПИ20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lang="ru-RU" sz="10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Научный руководитель:</a:t>
            </a:r>
          </a:p>
          <a:p>
            <a:pPr algn="r"/>
            <a:r>
              <a:rPr lang="ru-RU" sz="1200" b="0" dirty="0">
                <a:solidFill>
                  <a:srgbClr val="000000"/>
                </a:solidFill>
                <a:effectLst/>
                <a:latin typeface="Roboto"/>
                <a:ea typeface="Roboto"/>
                <a:sym typeface="Roboto"/>
              </a:rPr>
              <a:t>Новиков Евгений Анатольевич</a:t>
            </a:r>
            <a:endParaRPr lang="ru-RU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"/>
                <a:ea typeface="Roboto"/>
                <a:cs typeface="Roboto"/>
                <a:sym typeface="Roboto"/>
              </a:rPr>
              <a:t>Приглашенный преподователь кафедры менеджмента инноваций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95075845-62EE-2BE1-6256-FD237EBA6A94}"/>
              </a:ext>
            </a:extLst>
          </p:cNvPr>
          <p:cNvSpPr txBox="1"/>
          <p:nvPr/>
        </p:nvSpPr>
        <p:spPr>
          <a:xfrm>
            <a:off x="3111809" y="2435235"/>
            <a:ext cx="2951630" cy="49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Командный программный проект</a:t>
            </a:r>
            <a:endParaRPr lang="ru-RU" sz="10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57;p13">
            <a:extLst>
              <a:ext uri="{FF2B5EF4-FFF2-40B4-BE49-F238E27FC236}">
                <a16:creationId xmlns:a16="http://schemas.microsoft.com/office/drawing/2014/main" id="{1A69D58F-6BBB-C6ED-CAC9-A2670A19925A}"/>
              </a:ext>
            </a:extLst>
          </p:cNvPr>
          <p:cNvSpPr txBox="1"/>
          <p:nvPr/>
        </p:nvSpPr>
        <p:spPr>
          <a:xfrm>
            <a:off x="1204378" y="4033000"/>
            <a:ext cx="3565201" cy="67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Факультет компьютерных наук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National Research University</a:t>
            </a: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School of</a:t>
            </a: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Economics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 программы</a:t>
            </a: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1"/>
          <p:cNvCxnSpPr>
            <a:endCxn id="23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1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0" y="1026546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EC (Entity - Component)</a:t>
            </a: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ED27C-0030-C9F0-D72D-E3DCBA7B3CB8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pic>
        <p:nvPicPr>
          <p:cNvPr id="1026" name="Picture 2" descr="Шаблон проектирования Entity-Component-System — реализация и пример игры /  Хабр">
            <a:extLst>
              <a:ext uri="{FF2B5EF4-FFF2-40B4-BE49-F238E27FC236}">
                <a16:creationId xmlns:a16="http://schemas.microsoft.com/office/drawing/2014/main" id="{B8A6B96B-8992-E264-CE51-33DE80A52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292" y="1488246"/>
            <a:ext cx="3105416" cy="313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45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Ссылка на проект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DEFD18-FE91-6BA1-1413-200B5A7D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574" y="838310"/>
            <a:ext cx="3216852" cy="32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FB1E6-69D5-DF07-09B2-B7CF6DEF6A89}"/>
              </a:ext>
            </a:extLst>
          </p:cNvPr>
          <p:cNvSpPr txBox="1"/>
          <p:nvPr/>
        </p:nvSpPr>
        <p:spPr>
          <a:xfrm>
            <a:off x="2963574" y="4055162"/>
            <a:ext cx="3216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Репозиторий в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Bitbucket</a:t>
            </a:r>
          </a:p>
        </p:txBody>
      </p:sp>
    </p:spTree>
    <p:extLst>
      <p:ext uri="{BB962C8B-B14F-4D97-AF65-F5344CB8AC3E}">
        <p14:creationId xmlns:p14="http://schemas.microsoft.com/office/powerpoint/2010/main" val="363785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Дальнейшая работа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1"/>
          <p:cNvCxnSpPr>
            <a:endCxn id="23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1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685050" y="1122578"/>
            <a:ext cx="52007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 b="1" dirty="0">
                <a:latin typeface="Roboto"/>
                <a:ea typeface="Roboto"/>
                <a:cs typeface="Roboto"/>
                <a:sym typeface="Roboto"/>
              </a:rPr>
              <a:t>Добавление новых узлов и переходов</a:t>
            </a:r>
            <a:endParaRPr sz="1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697600" y="97222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858400" y="110692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1685050" y="2060628"/>
            <a:ext cx="52007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Реализация превью текущей сцены</a:t>
            </a:r>
            <a:r>
              <a:rPr lang="ru" sz="1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фа</a:t>
            </a:r>
            <a:endParaRPr sz="1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1703100" y="3103975"/>
            <a:ext cx="57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Улучшение </a:t>
            </a:r>
            <a:r>
              <a:rPr lang="en-US" sz="16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UI</a:t>
            </a:r>
            <a:endParaRPr lang="ru-RU" sz="1600" b="1" i="0" dirty="0">
              <a:solidFill>
                <a:schemeClr val="tx1">
                  <a:lumMod val="95000"/>
                  <a:lumOff val="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1685050" y="4103303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Выход на рынок</a:t>
            </a:r>
            <a:endParaRPr sz="1600" b="1" i="0" dirty="0">
              <a:solidFill>
                <a:schemeClr val="tx1">
                  <a:lumMod val="95000"/>
                  <a:lumOff val="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697600" y="194162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858400" y="207632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704125" y="296927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864925" y="310397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b="1" dirty="0">
                <a:latin typeface="Roboto"/>
                <a:ea typeface="Roboto"/>
                <a:cs typeface="Roboto"/>
                <a:sym typeface="Roboto"/>
              </a:rPr>
              <a:t>3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704125" y="395027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864925" y="408497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b="1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ED27C-0030-C9F0-D72D-E3DCBA7B3CB8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1355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Список использованных источников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9B245-3B8A-81E9-587E-D9C99723CAFA}"/>
              </a:ext>
            </a:extLst>
          </p:cNvPr>
          <p:cNvSpPr txBox="1"/>
          <p:nvPr/>
        </p:nvSpPr>
        <p:spPr>
          <a:xfrm>
            <a:off x="551266" y="1072200"/>
            <a:ext cx="6909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Episode - </a:t>
            </a:r>
            <a:r>
              <a:rPr lang="en-US" dirty="0">
                <a:hlinkClick r:id="rId4"/>
              </a:rPr>
              <a:t>https://home.episodeinteractive.com/</a:t>
            </a:r>
            <a:r>
              <a:rPr lang="en-US" dirty="0"/>
              <a:t> (</a:t>
            </a:r>
            <a:r>
              <a:rPr lang="ru-RU" dirty="0"/>
              <a:t>дата обращения – 19</a:t>
            </a:r>
            <a:r>
              <a:rPr lang="en-US" dirty="0"/>
              <a:t>/05/2022)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Tyrano</a:t>
            </a:r>
            <a:r>
              <a:rPr lang="en-US" dirty="0"/>
              <a:t> Builder - </a:t>
            </a:r>
            <a:r>
              <a:rPr lang="en-US" dirty="0">
                <a:hlinkClick r:id="rId5"/>
              </a:rPr>
              <a:t>https://tyranobuilder.com/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RenPy</a:t>
            </a:r>
            <a:r>
              <a:rPr lang="en-US" dirty="0"/>
              <a:t> - </a:t>
            </a:r>
            <a:r>
              <a:rPr lang="en-US" dirty="0">
                <a:hlinkClick r:id="rId6"/>
              </a:rPr>
              <a:t>https://www.renpy.org/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Визуальное программирование - </a:t>
            </a:r>
            <a:r>
              <a:rPr lang="en-US" dirty="0">
                <a:hlinkClick r:id="rId7"/>
              </a:rPr>
              <a:t>https://en.wikipedia.org/wiki/Visual_programming_language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Документация </a:t>
            </a:r>
            <a:r>
              <a:rPr lang="en-US" dirty="0"/>
              <a:t>C# - </a:t>
            </a:r>
            <a:r>
              <a:rPr lang="en-US" dirty="0">
                <a:hlinkClick r:id="rId8"/>
              </a:rPr>
              <a:t>https://docs.microsoft.com/ru-ru/dotnet/csharp/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Unity - </a:t>
            </a:r>
            <a:r>
              <a:rPr lang="en-US" dirty="0">
                <a:hlinkClick r:id="rId9"/>
              </a:rPr>
              <a:t>https://unity.com/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3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805"/>
            <a:ext cx="9144000" cy="685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2531550" y="4807948"/>
            <a:ext cx="4080900" cy="33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Roboto"/>
                <a:ea typeface="Roboto"/>
                <a:cs typeface="Roboto"/>
                <a:sym typeface="Roboto"/>
              </a:rPr>
              <a:t>dobutchenko</a:t>
            </a:r>
            <a:r>
              <a:rPr lang="ru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8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edu</a:t>
            </a:r>
            <a: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hse.ru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101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4019675" y="351177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b="1">
                <a:latin typeface="Roboto"/>
                <a:ea typeface="Roboto"/>
                <a:cs typeface="Roboto"/>
                <a:sym typeface="Roboto"/>
              </a:rPr>
              <a:t>Подзаголовок 2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4657675" y="3842300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4153425" y="3877850"/>
            <a:ext cx="0" cy="556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/>
          <p:nvPr/>
        </p:nvCxnSpPr>
        <p:spPr>
          <a:xfrm flipH="1">
            <a:off x="4153425" y="401787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 txBox="1"/>
          <p:nvPr/>
        </p:nvSpPr>
        <p:spPr>
          <a:xfrm>
            <a:off x="752438" y="1584576"/>
            <a:ext cx="4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551275" y="112287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Подзаголовок 1</a:t>
            </a:r>
            <a:endParaRPr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i="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140800" y="1714875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текст</a:t>
            </a:r>
            <a:endParaRPr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1140800" y="2013450"/>
            <a:ext cx="422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>
            <a:off x="681775" y="1794325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 flipH="1">
            <a:off x="681775" y="188792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7"/>
          <p:cNvCxnSpPr/>
          <p:nvPr/>
        </p:nvCxnSpPr>
        <p:spPr>
          <a:xfrm flipH="1">
            <a:off x="681775" y="219157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7"/>
          <p:cNvCxnSpPr/>
          <p:nvPr/>
        </p:nvCxnSpPr>
        <p:spPr>
          <a:xfrm flipH="1">
            <a:off x="681775" y="249522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7"/>
          <p:cNvSpPr/>
          <p:nvPr/>
        </p:nvSpPr>
        <p:spPr>
          <a:xfrm>
            <a:off x="1140800" y="230687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текст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925" y="2839274"/>
            <a:ext cx="3138899" cy="20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2406" y="1049525"/>
            <a:ext cx="3451594" cy="230106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4657675" y="4136625"/>
            <a:ext cx="471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текст</a:t>
            </a:r>
            <a:endParaRPr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>
            <a:off x="4153425" y="430525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551275" y="110650"/>
            <a:ext cx="67533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>
            <a:endCxn id="12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8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627300" y="2840350"/>
            <a:ext cx="246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692805" y="2840356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770626" y="1528149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D745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000" b="1">
              <a:solidFill>
                <a:srgbClr val="FFD7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092452" y="2860543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170274" y="1548337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D745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000" b="1">
              <a:solidFill>
                <a:srgbClr val="FFD7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483946" y="286054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561767" y="1548337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D745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000" b="1">
              <a:solidFill>
                <a:srgbClr val="FFD7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37026" y="2428600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702530" y="243478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102178" y="2448141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493672" y="245155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27300" y="3302025"/>
            <a:ext cx="2062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780350" y="3334883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170274" y="3355070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5551677" y="3355070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627300" y="199877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2692804" y="2006540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4092452" y="202672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5473857" y="202672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872871" y="2860545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6950692" y="1548337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FFD745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000" b="1">
              <a:solidFill>
                <a:srgbClr val="FFD74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882597" y="245155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6960302" y="3355070"/>
            <a:ext cx="147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6862782" y="2026727"/>
            <a:ext cx="16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1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/>
        </p:nvSpPr>
        <p:spPr>
          <a:xfrm>
            <a:off x="551268" y="908342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Roboto"/>
                <a:ea typeface="Roboto"/>
                <a:cs typeface="Roboto"/>
                <a:sym typeface="Roboto"/>
              </a:rPr>
              <a:t>Подзаголовок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327403" y="2758887"/>
            <a:ext cx="406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endParaRPr sz="4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51275" y="110650"/>
            <a:ext cx="67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2299362" y="1453875"/>
            <a:ext cx="13533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299788" y="2032425"/>
            <a:ext cx="1570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Helvetica Neue"/>
                <a:ea typeface="Helvetica Neue"/>
                <a:cs typeface="Helvetica Neue"/>
                <a:sym typeface="Helvetica Neue"/>
              </a:rPr>
              <a:t>текст </a:t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2300860" y="2621300"/>
            <a:ext cx="14721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Helvetica Neue"/>
                <a:ea typeface="Helvetica Neue"/>
                <a:cs typeface="Helvetica Neue"/>
                <a:sym typeface="Helvetica Neue"/>
              </a:rPr>
              <a:t>текст</a:t>
            </a:r>
            <a:endParaRPr sz="1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2303070" y="3260904"/>
            <a:ext cx="11397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5787499" y="1505182"/>
            <a:ext cx="24705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787499" y="2089380"/>
            <a:ext cx="20862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5749550" y="2673573"/>
            <a:ext cx="27276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5787499" y="3260901"/>
            <a:ext cx="27276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299375" y="3799650"/>
            <a:ext cx="1509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5793652" y="3847239"/>
            <a:ext cx="2639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текст 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86092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9"/>
          <p:cNvCxnSpPr>
            <a:endCxn id="170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4135878" y="14474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4572005" y="1410062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4135878" y="20567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4415100" y="20193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4135878" y="26660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4415100" y="26286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4135878" y="32753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4415100" y="32379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4135878" y="38846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4415100" y="38472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551278" y="14474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987405" y="1410062"/>
            <a:ext cx="8163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551278" y="20567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830500" y="20193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51278" y="26660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830500" y="26286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551278" y="32753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830500" y="32379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51278" y="3884650"/>
            <a:ext cx="1613700" cy="421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830500" y="3847250"/>
            <a:ext cx="1139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551275" y="110650"/>
            <a:ext cx="67533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28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>
            <a:endCxn id="198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0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614925" y="2201676"/>
            <a:ext cx="3295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Подзаголовок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628383" y="984556"/>
            <a:ext cx="3295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Подзаголовок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3424675" y="1061350"/>
            <a:ext cx="16209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3761230" y="101978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3761230" y="13710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4873425" y="1061350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5306180" y="101978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5288592" y="1371050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6369750" y="1061350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6815955" y="101978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6815980" y="13710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551275" y="3522701"/>
            <a:ext cx="32952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Подзаголовок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3387438" y="2330125"/>
            <a:ext cx="16209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3723992" y="2288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3723992" y="263983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4836188" y="2330125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5268942" y="2288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5251355" y="2639825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6332513" y="2330125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 txBox="1"/>
          <p:nvPr/>
        </p:nvSpPr>
        <p:spPr>
          <a:xfrm>
            <a:off x="6778717" y="2288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6778742" y="263983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3298863" y="3641125"/>
            <a:ext cx="16209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3635417" y="3599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3635417" y="395083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4747613" y="3641125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5180367" y="3599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5162780" y="3950825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6243938" y="3641125"/>
            <a:ext cx="1717200" cy="6735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6690142" y="3599563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6690167" y="3950838"/>
            <a:ext cx="10215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Medium"/>
                <a:ea typeface="Roboto Medium"/>
                <a:cs typeface="Roboto Medium"/>
                <a:sym typeface="Roboto Medium"/>
              </a:rPr>
              <a:t>текст</a:t>
            </a:r>
            <a:endParaRPr sz="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Заголовок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1"/>
          <p:cNvCxnSpPr>
            <a:endCxn id="23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1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685050" y="1122578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 b="1" dirty="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697600" y="97222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654025" y="1610925"/>
            <a:ext cx="7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858400" y="110692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1685050" y="2060628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1703100" y="3103975"/>
            <a:ext cx="57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1685050" y="4103303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697600" y="194162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654025" y="2580325"/>
            <a:ext cx="7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858400" y="207632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704125" y="296927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660550" y="3607975"/>
            <a:ext cx="7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864925" y="310397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704125" y="3950275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660550" y="4588975"/>
            <a:ext cx="7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864925" y="4084975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>
                <a:latin typeface="Roboto"/>
                <a:ea typeface="Roboto"/>
                <a:cs typeface="Roboto"/>
                <a:sym typeface="Roboto"/>
              </a:rPr>
              <a:t>1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752042" y="1093782"/>
            <a:ext cx="6133768" cy="83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Цель: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Реализовать внутреннюю часть приложения для создания игр в жанре "Визуальная новелла".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endParaRPr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A5E6D401-9FB2-9538-A842-316BC1A73486}"/>
              </a:ext>
            </a:extLst>
          </p:cNvPr>
          <p:cNvSpPr txBox="1"/>
          <p:nvPr/>
        </p:nvSpPr>
        <p:spPr>
          <a:xfrm>
            <a:off x="752042" y="2495948"/>
            <a:ext cx="6133768" cy="310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Реализовать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абстрактные сущности новеллы, её графов, переходов, узлов.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Реализовать возможность сохранения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загрузки визуальной новеллы.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Реализовать транспорт данных между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фронтендом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и бэкендом.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Преимущества перед конкурентами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9" name="Google Shape;237;p21">
            <a:extLst>
              <a:ext uri="{FF2B5EF4-FFF2-40B4-BE49-F238E27FC236}">
                <a16:creationId xmlns:a16="http://schemas.microsoft.com/office/drawing/2014/main" id="{4B9F45F8-EA4C-6BD2-3497-413F10D2A01F}"/>
              </a:ext>
            </a:extLst>
          </p:cNvPr>
          <p:cNvSpPr/>
          <p:nvPr/>
        </p:nvSpPr>
        <p:spPr>
          <a:xfrm>
            <a:off x="1856509" y="923070"/>
            <a:ext cx="5879050" cy="132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Episode</a:t>
            </a:r>
            <a:endParaRPr lang="ru-RU"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Нет возможности загружать свои изображения, нет десктоп-версии, уклон на романтику, требуется изучать язык программирования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39F4CF-D842-24A5-D964-1D40E99C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34" y="923070"/>
            <a:ext cx="975001" cy="9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BE290B-CA78-2FB2-C69A-A1EB0BB8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2" y="3560271"/>
            <a:ext cx="1000443" cy="132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37;p21">
            <a:extLst>
              <a:ext uri="{FF2B5EF4-FFF2-40B4-BE49-F238E27FC236}">
                <a16:creationId xmlns:a16="http://schemas.microsoft.com/office/drawing/2014/main" id="{42960B98-AD0D-6F58-5934-258075D9AB83}"/>
              </a:ext>
            </a:extLst>
          </p:cNvPr>
          <p:cNvSpPr/>
          <p:nvPr/>
        </p:nvSpPr>
        <p:spPr>
          <a:xfrm>
            <a:off x="1856506" y="2239242"/>
            <a:ext cx="587905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 err="1">
                <a:latin typeface="Roboto"/>
                <a:ea typeface="Roboto"/>
                <a:cs typeface="Roboto"/>
                <a:sym typeface="Roboto"/>
              </a:rPr>
              <a:t>Tyrano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 Builder</a:t>
            </a:r>
            <a:endParaRPr lang="ru-RU"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Ограниченный функционал, трубуются навыки программирования на языке </a:t>
            </a:r>
            <a:r>
              <a:rPr lang="en-US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</a:t>
            </a:r>
            <a:r>
              <a:rPr lang="ru-RU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37;p21">
            <a:extLst>
              <a:ext uri="{FF2B5EF4-FFF2-40B4-BE49-F238E27FC236}">
                <a16:creationId xmlns:a16="http://schemas.microsoft.com/office/drawing/2014/main" id="{5E980895-46FC-02DA-92B4-B86ED58EF15C}"/>
              </a:ext>
            </a:extLst>
          </p:cNvPr>
          <p:cNvSpPr/>
          <p:nvPr/>
        </p:nvSpPr>
        <p:spPr>
          <a:xfrm>
            <a:off x="1856505" y="3560271"/>
            <a:ext cx="5879051" cy="132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 err="1">
                <a:latin typeface="Roboto"/>
                <a:ea typeface="Roboto"/>
                <a:cs typeface="Roboto"/>
                <a:sym typeface="Roboto"/>
              </a:rPr>
              <a:t>RenPy</a:t>
            </a:r>
            <a:endParaRPr lang="en-US" sz="16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Требуются навыки программирования на языке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7D012FDC-F87D-63F6-4702-0DC96A604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7" r="34640"/>
          <a:stretch/>
        </p:blipFill>
        <p:spPr bwMode="auto">
          <a:xfrm>
            <a:off x="682292" y="2235285"/>
            <a:ext cx="1000443" cy="8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08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Функциональные требования.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Окно проекта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-493" y="1172414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166" y="1035464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9E569-642D-29F0-43EE-B5BD40A468CA}"/>
              </a:ext>
            </a:extLst>
          </p:cNvPr>
          <p:cNvSpPr txBox="1"/>
          <p:nvPr/>
        </p:nvSpPr>
        <p:spPr>
          <a:xfrm>
            <a:off x="551266" y="2210875"/>
            <a:ext cx="26629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Окно проекта – это основное окно для работы со структурой создаваемой игры, здесь можно просматиривать все сцены игры и переходы между ними.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F5F078-15B7-3A5F-6416-30CA68FAA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927" y="1586585"/>
            <a:ext cx="5254673" cy="284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8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Функциональные требования.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Окно сцены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-493" y="1172414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166" y="1035464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DA939-AA30-46AE-052D-95B736E3D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34" y="1588421"/>
            <a:ext cx="5242866" cy="284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D9E569-642D-29F0-43EE-B5BD40A468CA}"/>
              </a:ext>
            </a:extLst>
          </p:cNvPr>
          <p:cNvSpPr txBox="1"/>
          <p:nvPr/>
        </p:nvSpPr>
        <p:spPr>
          <a:xfrm>
            <a:off x="551266" y="2641762"/>
            <a:ext cx="2662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Окно сцены – это окно для редактирования действий игры в выбранной сцене.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19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Технологии и инструменты реализации</a:t>
            </a: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-493" y="1172414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166" y="1035464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65259624-9DE9-5A73-32D5-D2C87D54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65" y="1887087"/>
            <a:ext cx="3367501" cy="210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4AB57D15-E94B-5233-1D0E-81DB68CB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17" y="2007301"/>
            <a:ext cx="2484999" cy="186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80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Дополнительная информация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E6E885-F913-DF20-E8BF-9739BB9A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05" y="1391516"/>
            <a:ext cx="2360468" cy="236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4A5A0-2A47-ED69-EFD3-EF9F2F155981}"/>
              </a:ext>
            </a:extLst>
          </p:cNvPr>
          <p:cNvSpPr txBox="1"/>
          <p:nvPr/>
        </p:nvSpPr>
        <p:spPr>
          <a:xfrm>
            <a:off x="1545769" y="3751981"/>
            <a:ext cx="236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Статья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на</a:t>
            </a:r>
            <a:r>
              <a:rPr lang="ru-RU" b="1" dirty="0"/>
              <a:t> Яндекс Дзене</a:t>
            </a:r>
            <a:endParaRPr lang="en-US" b="1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E974360-8FFA-985F-E8B1-19F4F3F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28" y="1391516"/>
            <a:ext cx="2360467" cy="23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41C66A-D4FF-7D81-67AF-0575B8A1BF81}"/>
              </a:ext>
            </a:extLst>
          </p:cNvPr>
          <p:cNvSpPr txBox="1"/>
          <p:nvPr/>
        </p:nvSpPr>
        <p:spPr>
          <a:xfrm>
            <a:off x="5237767" y="3751980"/>
            <a:ext cx="222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Статья на Хабре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2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2" name="Introduction">
            <a:hlinkClick r:id="" action="ppaction://media"/>
            <a:extLst>
              <a:ext uri="{FF2B5EF4-FFF2-40B4-BE49-F238E27FC236}">
                <a16:creationId xmlns:a16="http://schemas.microsoft.com/office/drawing/2014/main" id="{0C0FB875-5C46-950B-C948-A219FFE0C2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800" y="975260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9099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  <a:endCxn id="83" idx="2"/>
          </p:cNvCxnSpPr>
          <p:nvPr/>
        </p:nvCxnSpPr>
        <p:spPr>
          <a:xfrm>
            <a:off x="0" y="701360"/>
            <a:ext cx="7461659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7461659" y="56441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1AAF7-1E1E-7298-BF6D-B27CA8D06283}"/>
              </a:ext>
            </a:extLst>
          </p:cNvPr>
          <p:cNvSpPr txBox="1"/>
          <p:nvPr/>
        </p:nvSpPr>
        <p:spPr>
          <a:xfrm>
            <a:off x="8690600" y="141261"/>
            <a:ext cx="61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3" name="Edit">
            <a:hlinkClick r:id="" action="ppaction://media"/>
            <a:extLst>
              <a:ext uri="{FF2B5EF4-FFF2-40B4-BE49-F238E27FC236}">
                <a16:creationId xmlns:a16="http://schemas.microsoft.com/office/drawing/2014/main" id="{0DE84D0C-DEC4-F2FA-CC2F-D43F750EF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0800" y="975260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5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426</Words>
  <Application>Microsoft Office PowerPoint</Application>
  <PresentationFormat>Экран (16:9)</PresentationFormat>
  <Paragraphs>166</Paragraphs>
  <Slides>19</Slides>
  <Notes>19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Roboto Medium</vt:lpstr>
      <vt:lpstr>Roboto</vt:lpstr>
      <vt:lpstr>Helvetica Neue</vt:lpstr>
      <vt:lpstr>Arial</vt:lpstr>
      <vt:lpstr>Poppins</vt:lpstr>
      <vt:lpstr>Calibri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Даниил Бутченко</dc:creator>
  <cp:lastModifiedBy>D F</cp:lastModifiedBy>
  <cp:revision>4</cp:revision>
  <dcterms:modified xsi:type="dcterms:W3CDTF">2022-05-22T16:11:35Z</dcterms:modified>
</cp:coreProperties>
</file>